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12192000"/>
  <p:notesSz cx="7010400" cy="11582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B2B"/>
    <a:srgbClr val="C6A474"/>
    <a:srgbClr val="285C4D"/>
    <a:srgbClr val="CEB186"/>
    <a:srgbClr val="781031"/>
    <a:srgbClr val="DFC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3B22D1-0945-461D-B07E-289A5A37E1C4}" v="2" dt="2024-04-19T19:13:01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6247" autoAdjust="0"/>
  </p:normalViewPr>
  <p:slideViewPr>
    <p:cSldViewPr snapToGrid="0">
      <p:cViewPr varScale="1">
        <p:scale>
          <a:sx n="60" d="100"/>
          <a:sy n="60" d="100"/>
        </p:scale>
        <p:origin x="3426" y="108"/>
      </p:cViewPr>
      <p:guideLst>
        <p:guide orient="horz" pos="384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581132"/>
          </a:xfrm>
          <a:prstGeom prst="rect">
            <a:avLst/>
          </a:prstGeom>
        </p:spPr>
        <p:txBody>
          <a:bodyPr vert="horz" lIns="101654" tIns="50827" rIns="101654" bIns="50827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581132"/>
          </a:xfrm>
          <a:prstGeom prst="rect">
            <a:avLst/>
          </a:prstGeom>
        </p:spPr>
        <p:txBody>
          <a:bodyPr vert="horz" lIns="101654" tIns="50827" rIns="101654" bIns="50827" rtlCol="0"/>
          <a:lstStyle>
            <a:lvl1pPr algn="r">
              <a:defRPr sz="1300"/>
            </a:lvl1pPr>
          </a:lstStyle>
          <a:p>
            <a:fld id="{35CB0AEE-A700-49FE-9AD8-104AFB1CB609}" type="datetimeFigureOut">
              <a:rPr lang="es-MX" smtClean="0"/>
              <a:t>19/04/2024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06650" y="1447800"/>
            <a:ext cx="2197100" cy="3908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654" tIns="50827" rIns="101654" bIns="50827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5574030"/>
            <a:ext cx="5608320" cy="4560570"/>
          </a:xfrm>
          <a:prstGeom prst="rect">
            <a:avLst/>
          </a:prstGeom>
        </p:spPr>
        <p:txBody>
          <a:bodyPr vert="horz" lIns="101654" tIns="50827" rIns="101654" bIns="50827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1001271"/>
            <a:ext cx="3037840" cy="581131"/>
          </a:xfrm>
          <a:prstGeom prst="rect">
            <a:avLst/>
          </a:prstGeom>
        </p:spPr>
        <p:txBody>
          <a:bodyPr vert="horz" lIns="101654" tIns="50827" rIns="101654" bIns="50827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11001271"/>
            <a:ext cx="3037840" cy="581131"/>
          </a:xfrm>
          <a:prstGeom prst="rect">
            <a:avLst/>
          </a:prstGeom>
        </p:spPr>
        <p:txBody>
          <a:bodyPr vert="horz" lIns="101654" tIns="50827" rIns="101654" bIns="50827" rtlCol="0" anchor="b"/>
          <a:lstStyle>
            <a:lvl1pPr algn="r">
              <a:defRPr sz="1300"/>
            </a:lvl1pPr>
          </a:lstStyle>
          <a:p>
            <a:fld id="{07540B02-961D-4942-9E07-620492FE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789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540B02-961D-4942-9E07-620492FEB744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85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29">
            <a:extLst>
              <a:ext uri="{FF2B5EF4-FFF2-40B4-BE49-F238E27FC236}">
                <a16:creationId xmlns:a16="http://schemas.microsoft.com/office/drawing/2014/main" id="{E8A62E32-133D-4851-9FF2-B6DF61067316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9205" r="21668" b="15872"/>
          <a:stretch/>
        </p:blipFill>
        <p:spPr bwMode="auto">
          <a:xfrm>
            <a:off x="5220162" y="315957"/>
            <a:ext cx="985434" cy="98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" y="3425985"/>
            <a:ext cx="6858000" cy="2741379"/>
          </a:xfrm>
          <a:prstGeom prst="rect">
            <a:avLst/>
          </a:prstGeom>
        </p:spPr>
      </p:pic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324E7C3-5698-C738-96C4-B62807121C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7" y="616661"/>
            <a:ext cx="2571993" cy="528301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274C6E6C-F018-E07F-242E-E43C914F5F44}"/>
              </a:ext>
            </a:extLst>
          </p:cNvPr>
          <p:cNvGrpSpPr/>
          <p:nvPr userDrawn="1"/>
        </p:nvGrpSpPr>
        <p:grpSpPr>
          <a:xfrm>
            <a:off x="306145" y="10818495"/>
            <a:ext cx="6264909" cy="1082320"/>
            <a:chOff x="306145" y="10818495"/>
            <a:chExt cx="6264909" cy="108232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2E6133B0-9454-4894-5D51-D2845FD7B417}"/>
                </a:ext>
              </a:extLst>
            </p:cNvPr>
            <p:cNvCxnSpPr/>
            <p:nvPr userDrawn="1"/>
          </p:nvCxnSpPr>
          <p:spPr>
            <a:xfrm flipV="1">
              <a:off x="306145" y="11156564"/>
              <a:ext cx="5093320" cy="22909"/>
            </a:xfrm>
            <a:prstGeom prst="line">
              <a:avLst/>
            </a:prstGeom>
            <a:ln>
              <a:solidFill>
                <a:srgbClr val="CCAA7D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D72F633-16D1-F92F-868C-5EEC773CEBE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91" b="41520"/>
            <a:stretch/>
          </p:blipFill>
          <p:spPr bwMode="auto">
            <a:xfrm>
              <a:off x="5064904" y="10818495"/>
              <a:ext cx="1506150" cy="73929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C5DEA721-44F5-481D-2991-160B9F0EC59F}"/>
                </a:ext>
              </a:extLst>
            </p:cNvPr>
            <p:cNvGrpSpPr/>
            <p:nvPr userDrawn="1"/>
          </p:nvGrpSpPr>
          <p:grpSpPr>
            <a:xfrm>
              <a:off x="306145" y="11204245"/>
              <a:ext cx="4915429" cy="696570"/>
              <a:chOff x="0" y="0"/>
              <a:chExt cx="5297656" cy="714829"/>
            </a:xfrm>
          </p:grpSpPr>
          <p:grpSp>
            <p:nvGrpSpPr>
              <p:cNvPr id="7" name="Grupo 6">
                <a:extLst>
                  <a:ext uri="{FF2B5EF4-FFF2-40B4-BE49-F238E27FC236}">
                    <a16:creationId xmlns:a16="http://schemas.microsoft.com/office/drawing/2014/main" id="{B4BABD2C-F19B-4602-E62B-4AB5F039E2AB}"/>
                  </a:ext>
                </a:extLst>
              </p:cNvPr>
              <p:cNvGrpSpPr/>
              <p:nvPr userDrawn="1"/>
            </p:nvGrpSpPr>
            <p:grpSpPr>
              <a:xfrm>
                <a:off x="0" y="0"/>
                <a:ext cx="5053693" cy="714829"/>
                <a:chOff x="0" y="0"/>
                <a:chExt cx="5053693" cy="714829"/>
              </a:xfrm>
            </p:grpSpPr>
            <p:pic>
              <p:nvPicPr>
                <p:cNvPr id="10" name="Imagen 9" descr="Imagen que contiene Forma&#10;&#10;Descripción generada automáticamente">
                  <a:extLst>
                    <a:ext uri="{FF2B5EF4-FFF2-40B4-BE49-F238E27FC236}">
                      <a16:creationId xmlns:a16="http://schemas.microsoft.com/office/drawing/2014/main" id="{D7E0FAE9-9DD1-8153-0CEE-010EEEF2992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49235"/>
                <a:stretch/>
              </p:blipFill>
              <p:spPr bwMode="auto">
                <a:xfrm flipH="1" flipV="1">
                  <a:off x="0" y="3629"/>
                  <a:ext cx="2883535" cy="711200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2" name="Imagen 11" descr="Imagen que contiene Forma&#10;&#10;Descripción generada automáticamente">
                  <a:extLst>
                    <a:ext uri="{FF2B5EF4-FFF2-40B4-BE49-F238E27FC236}">
                      <a16:creationId xmlns:a16="http://schemas.microsoft.com/office/drawing/2014/main" id="{23BFD9D5-1804-C31D-D7A4-F86C72D5FD2A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" r="25233"/>
                <a:stretch/>
              </p:blipFill>
              <p:spPr bwMode="auto">
                <a:xfrm flipH="1" flipV="1">
                  <a:off x="805543" y="0"/>
                  <a:ext cx="4248150" cy="711200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pic>
            <p:nvPicPr>
              <p:cNvPr id="9" name="Imagen 8" descr="Imagen que contiene Forma&#10;&#10;Descripción generada automáticamente">
                <a:extLst>
                  <a:ext uri="{FF2B5EF4-FFF2-40B4-BE49-F238E27FC236}">
                    <a16:creationId xmlns:a16="http://schemas.microsoft.com/office/drawing/2014/main" id="{68BCC281-B494-4806-D99A-56A5AB29C82A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56" r="56967"/>
              <a:stretch/>
            </p:blipFill>
            <p:spPr bwMode="auto">
              <a:xfrm flipH="1" flipV="1">
                <a:off x="4782671" y="0"/>
                <a:ext cx="514985" cy="71056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62288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452F-70FE-4B26-9586-AEEF4333DEB0}" type="datetimeFigureOut">
              <a:rPr lang="es-MX" smtClean="0"/>
              <a:t>19/04/2024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ECDD-1CC9-4975-8111-2E63816CF3CE}" type="slidenum">
              <a:rPr lang="es-MX" smtClean="0"/>
              <a:t>‹Nº›</a:t>
            </a:fld>
            <a:endParaRPr lang="es-MX"/>
          </a:p>
        </p:txBody>
      </p:sp>
      <p:pic>
        <p:nvPicPr>
          <p:cNvPr id="5" name="Imagen 29">
            <a:extLst>
              <a:ext uri="{FF2B5EF4-FFF2-40B4-BE49-F238E27FC236}">
                <a16:creationId xmlns:a16="http://schemas.microsoft.com/office/drawing/2014/main" id="{E8A62E32-133D-4851-9FF2-B6DF61067316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9205" r="21668" b="15872"/>
          <a:stretch/>
        </p:blipFill>
        <p:spPr bwMode="auto">
          <a:xfrm>
            <a:off x="5220162" y="315957"/>
            <a:ext cx="985434" cy="98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5" t="5169" r="55252" b="86500"/>
          <a:stretch/>
        </p:blipFill>
        <p:spPr>
          <a:xfrm>
            <a:off x="589944" y="508418"/>
            <a:ext cx="2839453" cy="84221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" y="3425985"/>
            <a:ext cx="6858000" cy="274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F452F-70FE-4B26-9586-AEEF4333DEB0}" type="datetimeFigureOut">
              <a:rPr lang="es-MX" smtClean="0"/>
              <a:t>19/04/2024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AECDD-1CC9-4975-8111-2E63816CF3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571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adroTexto 31">
            <a:extLst>
              <a:ext uri="{FF2B5EF4-FFF2-40B4-BE49-F238E27FC236}">
                <a16:creationId xmlns:a16="http://schemas.microsoft.com/office/drawing/2014/main" id="{6D6A262D-FA06-4CB5-BBFE-6A4AD637524C}"/>
              </a:ext>
            </a:extLst>
          </p:cNvPr>
          <p:cNvSpPr txBox="1"/>
          <p:nvPr/>
        </p:nvSpPr>
        <p:spPr>
          <a:xfrm>
            <a:off x="327916" y="7536995"/>
            <a:ext cx="6202166" cy="3083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53340" lvl="0" indent="-342900" algn="just">
              <a:lnSpc>
                <a:spcPct val="105000"/>
              </a:lnSpc>
              <a:buClr>
                <a:srgbClr val="285C4D"/>
              </a:buClr>
              <a:buFont typeface="Symbol" panose="05050102010706020507" pitchFamily="18" charset="2"/>
              <a:buChar char=""/>
            </a:pPr>
            <a:r>
              <a:rPr lang="es-MX" sz="950" dirty="0">
                <a:latin typeface="Montserrat" panose="00000500000000000000" pitchFamily="2" charset="0"/>
              </a:rPr>
              <a:t>A través del Sistema Integral de Denuncias Ciudadanas (SIDEC) en la liga https//sidec.funcionpublica.gob.mx</a:t>
            </a:r>
          </a:p>
          <a:p>
            <a:pPr marL="342900" marR="53340" lvl="0" indent="-342900" algn="just">
              <a:lnSpc>
                <a:spcPct val="105000"/>
              </a:lnSpc>
              <a:buClr>
                <a:srgbClr val="285C4D"/>
              </a:buClr>
              <a:buFont typeface="Symbol" panose="05050102010706020507" pitchFamily="18" charset="2"/>
              <a:buChar char=""/>
            </a:pPr>
            <a:endParaRPr lang="es-MX" sz="950" dirty="0">
              <a:latin typeface="Montserrat" panose="00000500000000000000" pitchFamily="2" charset="0"/>
            </a:endParaRPr>
          </a:p>
          <a:p>
            <a:pPr marL="342900" marR="53340" lvl="0" indent="-342900" algn="just">
              <a:lnSpc>
                <a:spcPct val="105000"/>
              </a:lnSpc>
              <a:buClr>
                <a:srgbClr val="285C4D"/>
              </a:buClr>
              <a:buFont typeface="Symbol" panose="05050102010706020507" pitchFamily="18" charset="2"/>
              <a:buChar char=""/>
            </a:pPr>
            <a:r>
              <a:rPr lang="es-MX" sz="950" dirty="0">
                <a:latin typeface="Montserrat" panose="00000500000000000000" pitchFamily="2" charset="0"/>
              </a:rPr>
              <a:t>Mediante escrito presentado en la Secretaría de la Función Pública, ubicada en Avenida Insurgentes Sur 1735, Colonia Guadalupe </a:t>
            </a:r>
            <a:r>
              <a:rPr lang="es-MX" sz="950" dirty="0" err="1">
                <a:latin typeface="Montserrat" panose="00000500000000000000" pitchFamily="2" charset="0"/>
              </a:rPr>
              <a:t>Inn</a:t>
            </a:r>
            <a:r>
              <a:rPr lang="es-MX" sz="950" dirty="0">
                <a:latin typeface="Montserrat" panose="00000500000000000000" pitchFamily="2" charset="0"/>
              </a:rPr>
              <a:t>, C. P. 01020, Alcaldía Álvaro Obregón, Ciudad de México. </a:t>
            </a:r>
          </a:p>
          <a:p>
            <a:pPr marL="171450" marR="53340" lvl="0" indent="-171450" algn="just">
              <a:lnSpc>
                <a:spcPct val="105000"/>
              </a:lnSpc>
              <a:buClr>
                <a:srgbClr val="285C4D"/>
              </a:buClr>
              <a:buFont typeface="Arial" panose="020B0604020202020204" pitchFamily="34" charset="0"/>
              <a:buChar char="•"/>
            </a:pPr>
            <a:endParaRPr lang="es-MX" sz="950" dirty="0">
              <a:latin typeface="Montserrat" panose="00000500000000000000" pitchFamily="2" charset="0"/>
            </a:endParaRPr>
          </a:p>
          <a:p>
            <a:pPr marL="342900" marR="53340" lvl="0" indent="-342900" algn="just">
              <a:lnSpc>
                <a:spcPct val="105000"/>
              </a:lnSpc>
              <a:buClr>
                <a:srgbClr val="285C4D"/>
              </a:buClr>
              <a:buFont typeface="Symbol" panose="05050102010706020507" pitchFamily="18" charset="2"/>
              <a:buChar char=""/>
            </a:pPr>
            <a:r>
              <a:rPr lang="es-MX" sz="950" dirty="0">
                <a:latin typeface="Montserrat" panose="00000500000000000000" pitchFamily="2" charset="0"/>
              </a:rPr>
              <a:t>Vía telefónica: En caso de requerir asesoría en la presentación de denuncias, podrán comunicarse a los teléfonos 55 2000 2000 y al número gratuito 800 112 87 00</a:t>
            </a:r>
          </a:p>
          <a:p>
            <a:pPr marR="53340" lvl="0" algn="just">
              <a:lnSpc>
                <a:spcPct val="105000"/>
              </a:lnSpc>
              <a:buClr>
                <a:srgbClr val="285C4D"/>
              </a:buClr>
            </a:pPr>
            <a:endParaRPr lang="es-MX" sz="950" dirty="0">
              <a:latin typeface="Montserrat" panose="00000500000000000000" pitchFamily="2" charset="0"/>
            </a:endParaRPr>
          </a:p>
          <a:p>
            <a:pPr marL="342900" marR="53340" indent="-342900" algn="just">
              <a:lnSpc>
                <a:spcPct val="105000"/>
              </a:lnSpc>
              <a:spcAft>
                <a:spcPts val="800"/>
              </a:spcAft>
              <a:buClr>
                <a:srgbClr val="285C4D"/>
              </a:buClr>
              <a:buFont typeface="Symbol" panose="05050102010706020507" pitchFamily="18" charset="2"/>
              <a:buChar char=""/>
            </a:pPr>
            <a:r>
              <a:rPr lang="es-MX" sz="950" dirty="0">
                <a:latin typeface="Montserrat" panose="00000500000000000000" pitchFamily="2" charset="0"/>
              </a:rPr>
              <a:t>Secretaría de Educación Pública: a los teléfonos de la SEP: TELSEP (01 55) 36 01 75 99 en la Ciudad de México o al 01 800 288 6688 (Lada sin costo). También puede realizarse en el correo electrónico: contraloria.social@nube.seb.gob.mx, correspondiente a la instancia normativa. </a:t>
            </a:r>
          </a:p>
          <a:p>
            <a:pPr marL="171450" marR="53340" lvl="0" indent="-171450" algn="just">
              <a:lnSpc>
                <a:spcPct val="105000"/>
              </a:lnSpc>
              <a:buClr>
                <a:srgbClr val="285C4D"/>
              </a:buClr>
              <a:buFont typeface="Arial" panose="020B0604020202020204" pitchFamily="34" charset="0"/>
              <a:buChar char="•"/>
            </a:pPr>
            <a:endParaRPr lang="es-MX" sz="950" dirty="0">
              <a:latin typeface="Montserrat" panose="00000500000000000000" pitchFamily="2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MX" sz="950" dirty="0">
                <a:latin typeface="Montserrat" panose="00000500000000000000" pitchFamily="2" charset="0"/>
              </a:rPr>
              <a:t>Órgano Interno de Control de la SEP en los teléfonos (01 55) 36 01 8799 y (01 55) 36 01 84 00, en la ext. 48543 (Ciudad de México).</a:t>
            </a:r>
          </a:p>
          <a:p>
            <a:pPr marL="171450" marR="53340" lvl="0" indent="-171450" algn="just">
              <a:lnSpc>
                <a:spcPct val="105000"/>
              </a:lnSpc>
              <a:spcAft>
                <a:spcPts val="0"/>
              </a:spcAft>
              <a:buClr>
                <a:srgbClr val="285C4D"/>
              </a:buClr>
              <a:buFont typeface="Arial" panose="020B0604020202020204" pitchFamily="34" charset="0"/>
              <a:buChar char="•"/>
            </a:pPr>
            <a:endParaRPr lang="es-MX" sz="9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3FEDC7D3-A436-4FF9-82FF-EE80CB5F7042}"/>
              </a:ext>
            </a:extLst>
          </p:cNvPr>
          <p:cNvGrpSpPr/>
          <p:nvPr/>
        </p:nvGrpSpPr>
        <p:grpSpPr>
          <a:xfrm>
            <a:off x="160335" y="11461565"/>
            <a:ext cx="5241089" cy="417318"/>
            <a:chOff x="-108020" y="11257663"/>
            <a:chExt cx="6858000" cy="417318"/>
          </a:xfrm>
        </p:grpSpPr>
        <p:sp>
          <p:nvSpPr>
            <p:cNvPr id="24" name="Rectángulo 23"/>
            <p:cNvSpPr/>
            <p:nvPr/>
          </p:nvSpPr>
          <p:spPr>
            <a:xfrm>
              <a:off x="-108020" y="11257663"/>
              <a:ext cx="685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MX" sz="800" b="1" dirty="0">
                  <a:solidFill>
                    <a:srgbClr val="133B2B"/>
                  </a:solidFill>
                  <a:latin typeface="Montserrat" panose="02000505000000020004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Dirección General de Formación Continua a Docentes y Directivos</a:t>
              </a:r>
              <a:endParaRPr lang="es-MX" sz="800" dirty="0">
                <a:solidFill>
                  <a:srgbClr val="133B2B"/>
                </a:solidFill>
                <a:effectLst/>
                <a:latin typeface="Montserrat" panose="02000505000000020004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2359688" y="11444149"/>
              <a:ext cx="22217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sz="900" dirty="0">
                  <a:solidFill>
                    <a:srgbClr val="133B2B"/>
                  </a:solidFill>
                  <a:latin typeface="Montserrat" panose="02000505000000020004" pitchFamily="2" charset="0"/>
                </a:rPr>
                <a:t>https://dgfcdd.sep.gob.mx</a:t>
              </a:r>
            </a:p>
          </p:txBody>
        </p:sp>
      </p:grpSp>
      <p:sp>
        <p:nvSpPr>
          <p:cNvPr id="31" name="Cuadro de texto 40">
            <a:extLst>
              <a:ext uri="{FF2B5EF4-FFF2-40B4-BE49-F238E27FC236}">
                <a16:creationId xmlns:a16="http://schemas.microsoft.com/office/drawing/2014/main" id="{9B433217-F9EC-4D82-A58F-E22147F056BB}"/>
              </a:ext>
            </a:extLst>
          </p:cNvPr>
          <p:cNvSpPr txBox="1"/>
          <p:nvPr/>
        </p:nvSpPr>
        <p:spPr>
          <a:xfrm>
            <a:off x="292241" y="10845818"/>
            <a:ext cx="4977275" cy="3905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MX" sz="700" dirty="0">
                <a:solidFill>
                  <a:srgbClr val="133B2B"/>
                </a:solidFill>
                <a:effectLst/>
                <a:latin typeface="Montserrat"/>
                <a:ea typeface="Calibri" panose="020F0502020204030204" pitchFamily="34" charset="0"/>
                <a:cs typeface="Times New Roman" panose="02020603050405020304" pitchFamily="18" charset="0"/>
              </a:rPr>
              <a:t>Este Programa es público, ajeno a cualquier partido político.</a:t>
            </a:r>
            <a:endParaRPr lang="es-MX" sz="1200" dirty="0">
              <a:solidFill>
                <a:srgbClr val="133B2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MX" sz="700" dirty="0">
                <a:solidFill>
                  <a:srgbClr val="133B2B"/>
                </a:solidFill>
                <a:effectLst/>
                <a:latin typeface="Montserrat"/>
                <a:ea typeface="Calibri" panose="020F0502020204030204" pitchFamily="34" charset="0"/>
                <a:cs typeface="Times New Roman" panose="02020603050405020304" pitchFamily="18" charset="0"/>
              </a:rPr>
              <a:t>Queda prohibido el uso para fines distintos a los establecidos en el Programa.</a:t>
            </a:r>
            <a:endParaRPr lang="es-MX" sz="1200" dirty="0">
              <a:solidFill>
                <a:srgbClr val="133B2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EA4CBB06-189B-431A-94F2-17439DA3B2EF}"/>
              </a:ext>
            </a:extLst>
          </p:cNvPr>
          <p:cNvGrpSpPr/>
          <p:nvPr/>
        </p:nvGrpSpPr>
        <p:grpSpPr>
          <a:xfrm>
            <a:off x="740545" y="5381778"/>
            <a:ext cx="5591796" cy="1993249"/>
            <a:chOff x="791048" y="4711131"/>
            <a:chExt cx="5422521" cy="1993249"/>
          </a:xfrm>
        </p:grpSpPr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6E41DEE2-A460-4BF3-845B-3FD1CD7741B9}"/>
                </a:ext>
              </a:extLst>
            </p:cNvPr>
            <p:cNvGrpSpPr/>
            <p:nvPr/>
          </p:nvGrpSpPr>
          <p:grpSpPr>
            <a:xfrm>
              <a:off x="829869" y="6004348"/>
              <a:ext cx="5383700" cy="700032"/>
              <a:chOff x="829869" y="6081262"/>
              <a:chExt cx="5383700" cy="700032"/>
            </a:xfrm>
          </p:grpSpPr>
          <p:pic>
            <p:nvPicPr>
              <p:cNvPr id="6" name="Imagen 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50" t="6098" r="3078" b="9921"/>
              <a:stretch/>
            </p:blipFill>
            <p:spPr>
              <a:xfrm>
                <a:off x="829869" y="6081262"/>
                <a:ext cx="596886" cy="562138"/>
              </a:xfrm>
              <a:prstGeom prst="rect">
                <a:avLst/>
              </a:prstGeom>
            </p:spPr>
          </p:pic>
          <p:sp>
            <p:nvSpPr>
              <p:cNvPr id="20" name="Rectángulo 19"/>
              <p:cNvSpPr/>
              <p:nvPr/>
            </p:nvSpPr>
            <p:spPr>
              <a:xfrm>
                <a:off x="1487747" y="6258074"/>
                <a:ext cx="47258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MX" sz="1400" dirty="0">
                    <a:solidFill>
                      <a:srgbClr val="133B2B"/>
                    </a:solidFill>
                    <a:latin typeface="Montserrat" panose="00000500000000000000" pitchFamily="2" charset="0"/>
                  </a:rPr>
                  <a:t>Enviando tus opiniones, quejas, denuncias y sugerencias sobre el PRODEP a:</a:t>
                </a:r>
              </a:p>
            </p:txBody>
          </p:sp>
        </p:grp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3BD9375A-0A69-4739-AFA5-31FF4F1DE5F2}"/>
                </a:ext>
              </a:extLst>
            </p:cNvPr>
            <p:cNvGrpSpPr/>
            <p:nvPr/>
          </p:nvGrpSpPr>
          <p:grpSpPr>
            <a:xfrm>
              <a:off x="793629" y="4711131"/>
              <a:ext cx="5395190" cy="589073"/>
              <a:chOff x="793629" y="4711131"/>
              <a:chExt cx="5395190" cy="589073"/>
            </a:xfrm>
          </p:grpSpPr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989" r="11748" b="11493"/>
              <a:stretch/>
            </p:blipFill>
            <p:spPr>
              <a:xfrm>
                <a:off x="793629" y="4711131"/>
                <a:ext cx="669367" cy="589073"/>
              </a:xfrm>
              <a:prstGeom prst="rect">
                <a:avLst/>
              </a:prstGeom>
            </p:spPr>
          </p:pic>
          <p:sp>
            <p:nvSpPr>
              <p:cNvPr id="33" name="Rectángulo 32">
                <a:extLst>
                  <a:ext uri="{FF2B5EF4-FFF2-40B4-BE49-F238E27FC236}">
                    <a16:creationId xmlns:a16="http://schemas.microsoft.com/office/drawing/2014/main" id="{F5AE0D07-DBC1-4489-B6D7-0E06ABC4B806}"/>
                  </a:ext>
                </a:extLst>
              </p:cNvPr>
              <p:cNvSpPr/>
              <p:nvPr/>
            </p:nvSpPr>
            <p:spPr>
              <a:xfrm>
                <a:off x="1462996" y="4918452"/>
                <a:ext cx="472582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MX" sz="1400" dirty="0">
                    <a:solidFill>
                      <a:srgbClr val="133B2B"/>
                    </a:solidFill>
                    <a:latin typeface="Montserrat" panose="00000500000000000000" pitchFamily="2" charset="0"/>
                  </a:rPr>
                  <a:t>Formando parte del Comité de Contraloría Social</a:t>
                </a:r>
              </a:p>
            </p:txBody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0381B031-66A7-48C6-9A87-5391CC18063A}"/>
                </a:ext>
              </a:extLst>
            </p:cNvPr>
            <p:cNvGrpSpPr/>
            <p:nvPr/>
          </p:nvGrpSpPr>
          <p:grpSpPr>
            <a:xfrm>
              <a:off x="791048" y="5302806"/>
              <a:ext cx="5422521" cy="738664"/>
              <a:chOff x="791048" y="5341263"/>
              <a:chExt cx="5422521" cy="73866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622" t="56037" b="10435"/>
              <a:stretch/>
            </p:blipFill>
            <p:spPr>
              <a:xfrm>
                <a:off x="791048" y="5376460"/>
                <a:ext cx="674529" cy="628546"/>
              </a:xfrm>
              <a:prstGeom prst="rect">
                <a:avLst/>
              </a:prstGeom>
            </p:spPr>
          </p:pic>
          <p:sp>
            <p:nvSpPr>
              <p:cNvPr id="34" name="Rectángulo 33">
                <a:extLst>
                  <a:ext uri="{FF2B5EF4-FFF2-40B4-BE49-F238E27FC236}">
                    <a16:creationId xmlns:a16="http://schemas.microsoft.com/office/drawing/2014/main" id="{0CF0DF8F-7E9C-49AD-BAC2-CA440C9159D3}"/>
                  </a:ext>
                </a:extLst>
              </p:cNvPr>
              <p:cNvSpPr/>
              <p:nvPr/>
            </p:nvSpPr>
            <p:spPr>
              <a:xfrm>
                <a:off x="1487747" y="5341263"/>
                <a:ext cx="4725822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MX" sz="1400" dirty="0">
                    <a:solidFill>
                      <a:srgbClr val="133B2B"/>
                    </a:solidFill>
                    <a:latin typeface="Montserrat" panose="00000500000000000000" pitchFamily="2" charset="0"/>
                  </a:rPr>
                  <a:t>Canalizando tus opiniones sobre el PRODEP a través del Comité de Contraloría Social o el Responsable de la Contraloría Social en tu Estado</a:t>
                </a:r>
              </a:p>
            </p:txBody>
          </p:sp>
        </p:grp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91049500-126E-1140-D8A6-DE92EA44631F}"/>
              </a:ext>
            </a:extLst>
          </p:cNvPr>
          <p:cNvGrpSpPr/>
          <p:nvPr/>
        </p:nvGrpSpPr>
        <p:grpSpPr>
          <a:xfrm>
            <a:off x="1133856" y="2291577"/>
            <a:ext cx="4590288" cy="814995"/>
            <a:chOff x="47374" y="1889064"/>
            <a:chExt cx="4590288" cy="814995"/>
          </a:xfrm>
          <a:gradFill flip="none" rotWithShape="1">
            <a:gsLst>
              <a:gs pos="0">
                <a:srgbClr val="133B2B"/>
              </a:gs>
              <a:gs pos="100000">
                <a:srgbClr val="285C4D"/>
              </a:gs>
            </a:gsLst>
            <a:lin ang="10800000" scaled="1"/>
            <a:tileRect/>
          </a:gradFill>
        </p:grpSpPr>
        <p:sp>
          <p:nvSpPr>
            <p:cNvPr id="3" name="Rectángulo 10">
              <a:extLst>
                <a:ext uri="{FF2B5EF4-FFF2-40B4-BE49-F238E27FC236}">
                  <a16:creationId xmlns:a16="http://schemas.microsoft.com/office/drawing/2014/main" id="{D409FECD-ADA5-8977-479F-0454CD6BFC42}"/>
                </a:ext>
              </a:extLst>
            </p:cNvPr>
            <p:cNvSpPr/>
            <p:nvPr/>
          </p:nvSpPr>
          <p:spPr>
            <a:xfrm>
              <a:off x="47374" y="1889064"/>
              <a:ext cx="4590288" cy="814995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Rectángulo 12">
              <a:extLst>
                <a:ext uri="{FF2B5EF4-FFF2-40B4-BE49-F238E27FC236}">
                  <a16:creationId xmlns:a16="http://schemas.microsoft.com/office/drawing/2014/main" id="{A353EC3D-2175-4398-3032-3473875FBD45}"/>
                </a:ext>
              </a:extLst>
            </p:cNvPr>
            <p:cNvSpPr/>
            <p:nvPr/>
          </p:nvSpPr>
          <p:spPr>
            <a:xfrm>
              <a:off x="253410" y="2004174"/>
              <a:ext cx="4184161" cy="646986"/>
            </a:xfrm>
            <a:prstGeom prst="round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s-MX" sz="32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Contraloría Social</a:t>
              </a:r>
            </a:p>
          </p:txBody>
        </p:sp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D54C1414-5C04-2089-2C7E-3AF112896A61}"/>
              </a:ext>
            </a:extLst>
          </p:cNvPr>
          <p:cNvSpPr/>
          <p:nvPr/>
        </p:nvSpPr>
        <p:spPr>
          <a:xfrm>
            <a:off x="2163359" y="4765911"/>
            <a:ext cx="2842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b="1" kern="0" dirty="0">
                <a:solidFill>
                  <a:srgbClr val="133B2B"/>
                </a:solidFill>
                <a:latin typeface="Montserrat" panose="00000500000000000000" pitchFamily="2" charset="0"/>
              </a:rPr>
              <a:t>¡Participa!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BD934A-9C5B-1826-1910-A8D3C4099CE1}"/>
              </a:ext>
            </a:extLst>
          </p:cNvPr>
          <p:cNvSpPr/>
          <p:nvPr/>
        </p:nvSpPr>
        <p:spPr>
          <a:xfrm>
            <a:off x="604912" y="4365056"/>
            <a:ext cx="57019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dirty="0">
                <a:latin typeface="Montserrat" panose="00000500000000000000" pitchFamily="2" charset="0"/>
              </a:rPr>
              <a:t>Si eres beneficiario de los programas de Formación Continua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59B9FDD-33EF-84B1-0D59-110A642A4058}"/>
              </a:ext>
            </a:extLst>
          </p:cNvPr>
          <p:cNvSpPr/>
          <p:nvPr/>
        </p:nvSpPr>
        <p:spPr>
          <a:xfrm>
            <a:off x="525657" y="3343949"/>
            <a:ext cx="5806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latin typeface="Montserrat" panose="00000500000000000000" pitchFamily="2" charset="0"/>
              </a:rPr>
              <a:t>La Contraloría Social es el mecanismo para que las personas beneficiarias de los programas federales de desarrollo social verifiquen, de manera organizada, el cumplimiento de las metas y la correcta aplicación de los recursos públicos asignados a dichos programas.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EB919B0-1F64-3269-7C26-C5767087F392}"/>
              </a:ext>
            </a:extLst>
          </p:cNvPr>
          <p:cNvSpPr txBox="1"/>
          <p:nvPr/>
        </p:nvSpPr>
        <p:spPr>
          <a:xfrm>
            <a:off x="652403" y="1833102"/>
            <a:ext cx="5553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Montserrat" panose="00000500000000000000" pitchFamily="2" charset="0"/>
              </a:rPr>
              <a:t>Programa para el Desarrollo Profesional Docente tipo básico.</a:t>
            </a:r>
          </a:p>
        </p:txBody>
      </p: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6600122F-2948-E7F5-CA6F-6353BF67B4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04" y="418949"/>
            <a:ext cx="1841269" cy="985815"/>
          </a:xfrm>
          <a:prstGeom prst="rect">
            <a:avLst/>
          </a:prstGeom>
        </p:spPr>
      </p:pic>
      <p:pic>
        <p:nvPicPr>
          <p:cNvPr id="15" name="Imagen 14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FB7AD69F-33EB-E984-779B-F2030F2683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96" y="361503"/>
            <a:ext cx="1126958" cy="112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656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1268</TotalTime>
  <Words>342</Words>
  <Application>Microsoft Office PowerPoint</Application>
  <PresentationFormat>Panorámica</PresentationFormat>
  <Paragraphs>22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Montserrat Black</vt:lpstr>
      <vt:lpstr>Symbol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DITM</dc:creator>
  <cp:lastModifiedBy>María Isabel García Rivera</cp:lastModifiedBy>
  <cp:revision>49</cp:revision>
  <cp:lastPrinted>2019-04-09T19:39:32Z</cp:lastPrinted>
  <dcterms:created xsi:type="dcterms:W3CDTF">2017-08-29T18:48:17Z</dcterms:created>
  <dcterms:modified xsi:type="dcterms:W3CDTF">2024-04-20T00:11:29Z</dcterms:modified>
</cp:coreProperties>
</file>